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8" r:id="rId10"/>
    <p:sldId id="26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66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2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684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21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7122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05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6519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005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348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891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284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045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320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6543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844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872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753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29D8C-8B25-4280-93E7-AC17149D003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030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429D8C-8B25-4280-93E7-AC17149D0037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9611825-36A4-4D13-BAD9-C552A62FA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989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"Детский сад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комбинированного </a:t>
            </a:r>
            <a:r>
              <a:rPr lang="ru-RU" sz="2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вида» Авиастроительного  </a:t>
            </a:r>
            <a:r>
              <a:rPr lang="ru-RU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г. Казани</a:t>
            </a:r>
            <a:r>
              <a:rPr lang="ru-RU" sz="2400" dirty="0">
                <a:solidFill>
                  <a:schemeClr val="tx2"/>
                </a:solidFill>
              </a:rPr>
              <a:t/>
            </a:r>
            <a:br>
              <a:rPr lang="ru-RU" sz="2400" dirty="0">
                <a:solidFill>
                  <a:schemeClr val="tx2"/>
                </a:solidFill>
              </a:rPr>
            </a:b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7333" y="2173651"/>
            <a:ext cx="5476537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dirty="0" smtClean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образовательная программа</a:t>
            </a:r>
            <a:endParaRPr lang="ru-RU" sz="4800" b="1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47448" y="2173651"/>
            <a:ext cx="4184035" cy="388077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375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286" y="1903989"/>
            <a:ext cx="8567056" cy="4420611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006600"/>
                </a:solidFill>
              </a:rPr>
              <a:t/>
            </a:r>
            <a:br>
              <a:rPr lang="ru-RU" sz="1800" b="1" dirty="0" smtClean="0">
                <a:solidFill>
                  <a:srgbClr val="006600"/>
                </a:solidFill>
              </a:rPr>
            </a:br>
            <a:r>
              <a:rPr lang="ru-RU" sz="1800" b="1" dirty="0" smtClean="0">
                <a:solidFill>
                  <a:srgbClr val="006600"/>
                </a:solidFill>
              </a:rPr>
              <a:t/>
            </a:r>
            <a:br>
              <a:rPr lang="ru-RU" sz="1800" b="1" dirty="0" smtClean="0">
                <a:solidFill>
                  <a:srgbClr val="006600"/>
                </a:solidFill>
              </a:rPr>
            </a:br>
            <a:endParaRPr lang="ru-RU" sz="1600" dirty="0">
              <a:solidFill>
                <a:srgbClr val="0066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4286" y="205818"/>
            <a:ext cx="8752114" cy="1546781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компенсирующей направленности для детей с тяжелыми нарушениями речи учитель-логопед и другие специалисты привлекают родителей к </a:t>
            </a:r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коррекционно-развивающей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работе через систему методических рекомендаций</a:t>
            </a:r>
            <a:r>
              <a:rPr lang="ru-RU" sz="24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b="1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4286" y="2622446"/>
            <a:ext cx="827314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рекомендации родители получают в устной форме на консультациях и еженедельно по пятницам в письменной форме в специальных тетрадях. Рекомендации родителям по организации домашней работы с детьми необходимы для того, чтобы как можно скорее ликвидировать отставание детей как в речевом, так и в общем развитии. Методические рекомендации, данные в тетрадях, подскажут родителям, в какое время лучше организовать совместную игровую деятельность с ребенком, во что и как следует играть с ребенком дома. Они предоставят ребенку возможность занять активную позицию, вступить в диалог с окружающим миром, найти ответы на многие вопросы с помощью взрослого.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63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193559" y="896983"/>
            <a:ext cx="7766936" cy="4772297"/>
          </a:xfrm>
        </p:spPr>
        <p:txBody>
          <a:bodyPr/>
          <a:lstStyle/>
          <a:p>
            <a:pPr algn="l"/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образовательная программа (Программа) для детей с тяжелыми нарушениями речи муниципального автономного дошкольного образовательного учреждения «Детский сад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комбинированного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вида» Авиастроительного  района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Казани </a:t>
            </a:r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предназначена для педагогов, которые работают с детьми от 5 до 7 лет, имеющими тяжелые нарушения речи (ТНР</a:t>
            </a:r>
            <a:r>
              <a:rPr lang="ru-RU" sz="28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193559" y="219063"/>
            <a:ext cx="7766936" cy="960808"/>
          </a:xfrm>
        </p:spPr>
        <p:txBody>
          <a:bodyPr>
            <a:no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 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5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696534" y="84905"/>
            <a:ext cx="8596668" cy="888273"/>
          </a:xfrm>
        </p:spPr>
        <p:txBody>
          <a:bodyPr>
            <a:normAutofit/>
          </a:bodyPr>
          <a:lstStyle/>
          <a:p>
            <a:pPr algn="ctr">
              <a:spcBef>
                <a:spcPts val="400"/>
              </a:spcBef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400"/>
              </a:spcBef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основная образовательная 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endParaRPr lang="ru-RU" b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3644" y="627013"/>
            <a:ext cx="9642321" cy="5919260"/>
          </a:xfrm>
        </p:spPr>
        <p:txBody>
          <a:bodyPr>
            <a:normAutofit/>
          </a:bodyPr>
          <a:lstStyle/>
          <a:p>
            <a:r>
              <a:rPr lang="ru-RU" sz="2400" b="1" u="sng" dirty="0" smtClean="0">
                <a:solidFill>
                  <a:schemeClr val="tx2"/>
                </a:solidFill>
              </a:rPr>
              <a:t>Программа разработана на два года,  с учетом:</a:t>
            </a:r>
            <a:br>
              <a:rPr lang="ru-RU" sz="2400" b="1" u="sng" dirty="0" smtClean="0">
                <a:solidFill>
                  <a:schemeClr val="tx2"/>
                </a:solidFill>
              </a:rPr>
            </a:br>
            <a:r>
              <a:rPr lang="ru-RU" sz="2400" u="sng" dirty="0" smtClean="0">
                <a:solidFill>
                  <a:schemeClr val="tx2"/>
                </a:solidFill>
              </a:rPr>
              <a:t/>
            </a:r>
            <a:br>
              <a:rPr lang="ru-RU" sz="2400" u="sng" dirty="0" smtClean="0">
                <a:solidFill>
                  <a:schemeClr val="tx2"/>
                </a:solidFill>
              </a:rPr>
            </a:b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smtClean="0">
                <a:solidFill>
                  <a:schemeClr val="tx2"/>
                </a:solidFill>
              </a:rPr>
              <a:t>-  основной </a:t>
            </a:r>
            <a:r>
              <a:rPr lang="ru-RU" sz="2400" dirty="0">
                <a:solidFill>
                  <a:schemeClr val="tx2"/>
                </a:solidFill>
              </a:rPr>
              <a:t>образовательной программы дошкольного образования МАДОУ «Детский сад </a:t>
            </a:r>
            <a:r>
              <a:rPr lang="ru-RU" sz="2400" dirty="0" smtClean="0">
                <a:solidFill>
                  <a:schemeClr val="tx2"/>
                </a:solidFill>
              </a:rPr>
              <a:t>№</a:t>
            </a:r>
            <a:r>
              <a:rPr lang="ru-RU" sz="2400" dirty="0">
                <a:solidFill>
                  <a:schemeClr val="tx2"/>
                </a:solidFill>
              </a:rPr>
              <a:t> </a:t>
            </a:r>
            <a:r>
              <a:rPr lang="ru-RU" sz="2400" dirty="0" smtClean="0">
                <a:solidFill>
                  <a:schemeClr val="tx2"/>
                </a:solidFill>
              </a:rPr>
              <a:t>10</a:t>
            </a:r>
            <a:r>
              <a:rPr lang="ru-RU" sz="2400" dirty="0" smtClean="0">
                <a:solidFill>
                  <a:schemeClr val="tx2"/>
                </a:solidFill>
              </a:rPr>
              <a:t>»</a:t>
            </a:r>
            <a:r>
              <a:rPr lang="ru-RU" sz="2400" dirty="0" smtClean="0">
                <a:solidFill>
                  <a:schemeClr val="tx2"/>
                </a:solidFill>
              </a:rPr>
              <a:t/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/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 - примерной </a:t>
            </a:r>
            <a:r>
              <a:rPr lang="ru-RU" sz="2400" dirty="0">
                <a:solidFill>
                  <a:schemeClr val="tx2"/>
                </a:solidFill>
              </a:rPr>
              <a:t>адаптированной основной образовательной программы </a:t>
            </a:r>
            <a:r>
              <a:rPr lang="ru-RU" sz="2400" dirty="0" smtClean="0">
                <a:solidFill>
                  <a:schemeClr val="tx2"/>
                </a:solidFill>
              </a:rPr>
              <a:t>дошкольного образования для </a:t>
            </a:r>
            <a:r>
              <a:rPr lang="ru-RU" sz="2400" dirty="0">
                <a:solidFill>
                  <a:schemeClr val="tx2"/>
                </a:solidFill>
              </a:rPr>
              <a:t>детей с тяжелыми нарушениями речи </a:t>
            </a:r>
            <a:r>
              <a:rPr lang="ru-RU" sz="2400" dirty="0" smtClean="0">
                <a:solidFill>
                  <a:schemeClr val="tx2"/>
                </a:solidFill>
              </a:rPr>
              <a:t/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/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- примерной </a:t>
            </a:r>
            <a:r>
              <a:rPr lang="ru-RU" sz="2400" dirty="0">
                <a:solidFill>
                  <a:schemeClr val="tx2"/>
                </a:solidFill>
              </a:rPr>
              <a:t>адаптированной основной образовательной программы для детей с тяжелыми нарушениями речи с 5 до 7 лет. Н.В. </a:t>
            </a:r>
            <a:r>
              <a:rPr lang="ru-RU" sz="2400" dirty="0" err="1">
                <a:solidFill>
                  <a:schemeClr val="tx2"/>
                </a:solidFill>
              </a:rPr>
              <a:t>Нищевой</a:t>
            </a:r>
            <a:r>
              <a:rPr lang="ru-RU" sz="2400" dirty="0">
                <a:solidFill>
                  <a:schemeClr val="tx2"/>
                </a:solidFill>
              </a:rPr>
              <a:t>. Санкт-Петербург ДЕТСТВО-ПРЕСС, 2015.</a:t>
            </a:r>
            <a:endParaRPr lang="ru-RU" sz="2400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26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0506" y="119743"/>
            <a:ext cx="8596668" cy="1034143"/>
          </a:xfrm>
        </p:spPr>
        <p:txBody>
          <a:bodyPr>
            <a:noAutofit/>
          </a:bodyPr>
          <a:lstStyle/>
          <a:p>
            <a:r>
              <a:rPr lang="ru-RU" sz="2000" b="1" u="sng" dirty="0">
                <a:solidFill>
                  <a:schemeClr val="tx2"/>
                </a:solidFill>
              </a:rPr>
              <a:t>Содержание Программы в соответствии с требованиями Стандарта включает три основных раздела – целевой, содержательный и организационный.</a:t>
            </a:r>
            <a:br>
              <a:rPr lang="ru-RU" sz="2000" b="1" u="sng" dirty="0">
                <a:solidFill>
                  <a:schemeClr val="tx2"/>
                </a:solidFill>
              </a:rPr>
            </a:br>
            <a:endParaRPr lang="ru-RU" sz="2000" b="1" u="sng" dirty="0">
              <a:solidFill>
                <a:schemeClr val="tx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66" y="1395185"/>
            <a:ext cx="2612280" cy="47534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 Программы </a:t>
            </a:r>
            <a:r>
              <a:rPr lang="ru-RU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пояснительную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записку и планируемые результаты освоения Программы, определяет ее цели и задачи, принципы и подходы к формированию Программы, планируемые результаты ее освоения в виде целевых ориентиров.</a:t>
            </a:r>
          </a:p>
          <a:p>
            <a:endParaRPr lang="ru-RU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00897" y="1395185"/>
            <a:ext cx="4376057" cy="52142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9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раздел Программы </a:t>
            </a:r>
            <a:r>
              <a:rPr lang="ru-RU" sz="19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 marL="0" indent="0">
              <a:buNone/>
            </a:pPr>
            <a:r>
              <a:rPr lang="ru-RU" sz="19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образовательной деятельности по пяти образовательным областям: социально-коммуникативное развитие; познавательное развитие; речевое развитие; художественно-эстетическое развитие; физическое развитие; формы, способы, методы и средства реализации программы, которые отражают следующие аспекты образовательной среды: предметно-пространственная развивающая образовательная среда; характер взаимодействия со взрослыми; характер взаимодействия с другими детьми; систему отношений ребенка к миру, к другим людям, к себе </a:t>
            </a:r>
            <a:r>
              <a:rPr lang="ru-RU" sz="19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самому</a:t>
            </a:r>
            <a:r>
              <a:rPr lang="ru-RU" sz="1900" dirty="0" smtClean="0">
                <a:solidFill>
                  <a:schemeClr val="tx2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1900" u="sng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7620290" y="1395185"/>
            <a:ext cx="3875023" cy="54355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 раздел Программы включает:</a:t>
            </a:r>
          </a:p>
          <a:p>
            <a:pPr marL="0" indent="0">
              <a:buNone/>
            </a:pPr>
            <a:endParaRPr lang="ru-RU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том числе материально-техническое обеспечение, обеспеченность методическими материалами и средствами обучения и воспитания, распорядок </a:t>
            </a:r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дня, особенности организации предметно-пространственной развивающей образовательной среды, а также психолого-педагогически, кадровые и финансовые условия реализации программы. </a:t>
            </a:r>
          </a:p>
        </p:txBody>
      </p:sp>
    </p:spTree>
    <p:extLst>
      <p:ext uri="{BB962C8B-B14F-4D97-AF65-F5344CB8AC3E}">
        <p14:creationId xmlns:p14="http://schemas.microsoft.com/office/powerpoint/2010/main" val="390818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90250" y="1541608"/>
            <a:ext cx="8596668" cy="4033384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работы в группах компенсирующей направленности для детей с тяжелыми нарушениями речи в возрасте </a:t>
            </a:r>
            <a:r>
              <a:rPr lang="ru-RU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с </a:t>
            </a: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до 7 лет, предусматривающей полную интеграцию действий всех специалистов дошкольного образовательного учреждения и родителей дошкольников. 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90250" y="913391"/>
            <a:ext cx="8596668" cy="665037"/>
          </a:xfrm>
        </p:spPr>
        <p:txBody>
          <a:bodyPr>
            <a:normAutofit/>
          </a:bodyPr>
          <a:lstStyle/>
          <a:p>
            <a:r>
              <a:rPr lang="ru-RU" sz="32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Программы:</a:t>
            </a:r>
            <a:endParaRPr lang="ru-RU" sz="3200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08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74096" y="1458684"/>
            <a:ext cx="8596668" cy="3864429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овладение 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грамоты, что формирует психологическую готовность к обучению в школе и обеспечивает преемственность со следующей ступенью системы общего образования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774096" y="355809"/>
            <a:ext cx="8207201" cy="1570962"/>
          </a:xfrm>
        </p:spPr>
        <p:txBody>
          <a:bodyPr>
            <a:normAutofit/>
          </a:bodyPr>
          <a:lstStyle/>
          <a:p>
            <a:r>
              <a:rPr lang="ru-RU" sz="3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основных задач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17734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39877" y="899891"/>
            <a:ext cx="8934125" cy="1278466"/>
          </a:xfrm>
        </p:spPr>
        <p:txBody>
          <a:bodyPr>
            <a:noAutofit/>
          </a:bodyPr>
          <a:lstStyle/>
          <a:p>
            <a:r>
              <a:rPr lang="ru-RU" b="1" u="sng" dirty="0">
                <a:solidFill>
                  <a:srgbClr val="C00000"/>
                </a:solidFill>
              </a:rPr>
              <a:t>О</a:t>
            </a:r>
            <a:r>
              <a:rPr lang="x-none" b="1" u="sng" dirty="0" smtClean="0">
                <a:solidFill>
                  <a:srgbClr val="C00000"/>
                </a:solidFill>
              </a:rPr>
              <a:t>бразовательн</a:t>
            </a:r>
            <a:r>
              <a:rPr lang="ru-RU" b="1" u="sng" dirty="0" err="1" smtClean="0">
                <a:solidFill>
                  <a:srgbClr val="C00000"/>
                </a:solidFill>
              </a:rPr>
              <a:t>ая</a:t>
            </a:r>
            <a:r>
              <a:rPr lang="x-none" b="1" u="sng" dirty="0" smtClean="0">
                <a:solidFill>
                  <a:srgbClr val="C00000"/>
                </a:solidFill>
              </a:rPr>
              <a:t> деятельност</a:t>
            </a:r>
            <a:r>
              <a:rPr lang="ru-RU" b="1" u="sng" dirty="0" smtClean="0">
                <a:solidFill>
                  <a:srgbClr val="C00000"/>
                </a:solidFill>
              </a:rPr>
              <a:t>ь</a:t>
            </a:r>
            <a:r>
              <a:rPr lang="x-none" b="1" u="sng" dirty="0" smtClean="0">
                <a:solidFill>
                  <a:srgbClr val="C00000"/>
                </a:solidFill>
              </a:rPr>
              <a:t> </a:t>
            </a:r>
            <a:r>
              <a:rPr lang="x-none" b="1" u="sng" dirty="0">
                <a:solidFill>
                  <a:srgbClr val="C00000"/>
                </a:solidFill>
              </a:rPr>
              <a:t>в соответствии с направлениями развития ребенка, </a:t>
            </a:r>
            <a:r>
              <a:rPr lang="x-none" b="1" u="sng" dirty="0" smtClean="0">
                <a:solidFill>
                  <a:srgbClr val="C00000"/>
                </a:solidFill>
              </a:rPr>
              <a:t>представлен</a:t>
            </a:r>
            <a:r>
              <a:rPr lang="ru-RU" b="1" u="sng" dirty="0" smtClean="0">
                <a:solidFill>
                  <a:srgbClr val="C00000"/>
                </a:solidFill>
              </a:rPr>
              <a:t>ы</a:t>
            </a:r>
            <a:r>
              <a:rPr lang="x-none" b="1" u="sng" dirty="0" smtClean="0">
                <a:solidFill>
                  <a:srgbClr val="C00000"/>
                </a:solidFill>
              </a:rPr>
              <a:t> </a:t>
            </a:r>
            <a:r>
              <a:rPr lang="x-none" b="1" u="sng" dirty="0">
                <a:solidFill>
                  <a:srgbClr val="C00000"/>
                </a:solidFill>
              </a:rPr>
              <a:t>в пяти образовательных областях</a:t>
            </a:r>
            <a:r>
              <a:rPr lang="ru-RU" u="sng" dirty="0">
                <a:solidFill>
                  <a:srgbClr val="C00000"/>
                </a:solidFill>
              </a:rPr>
              <a:t/>
            </a:r>
            <a:br>
              <a:rPr lang="ru-RU" u="sng" dirty="0">
                <a:solidFill>
                  <a:srgbClr val="C00000"/>
                </a:solidFill>
              </a:rPr>
            </a:br>
            <a:endParaRPr lang="ru-RU" u="sng" dirty="0">
              <a:solidFill>
                <a:srgbClr val="C00000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265378" y="2178357"/>
            <a:ext cx="8900393" cy="3962854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Работой по образовательной области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«Речевое развитие»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 учитель-логопед, а другие специалисты подключаются к работе и планируют образовательную деятельность в соответствии с рекомендациями учителя - логопеда.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642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14049" y="7151913"/>
            <a:ext cx="8596668" cy="171994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6600"/>
                </a:solidFill>
              </a:rPr>
              <a:t>-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искусств</a:t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Центр речевого развития</a:t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Центр сюжетно-ролевых игр</a:t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Центр конструирования</a:t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Музыкальный центр</a:t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Центр экспериментирования</a:t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Центр физического 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Центр уединения и т. д.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719122" y="497626"/>
            <a:ext cx="11472878" cy="1383495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 из фундаментальных положений Программы– это необходимость разделения пространства в помещении группы и на участке. </a:t>
            </a:r>
          </a:p>
        </p:txBody>
      </p:sp>
    </p:spTree>
    <p:extLst>
      <p:ext uri="{BB962C8B-B14F-4D97-AF65-F5344CB8AC3E}">
        <p14:creationId xmlns:p14="http://schemas.microsoft.com/office/powerpoint/2010/main" val="594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0485" y="184048"/>
            <a:ext cx="8860346" cy="665038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Основные модели взаимодействия воспитателя с детьми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454578"/>
              </p:ext>
            </p:extLst>
          </p:nvPr>
        </p:nvGraphicFramePr>
        <p:xfrm>
          <a:off x="326570" y="881745"/>
          <a:ext cx="11517087" cy="57585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4898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965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198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595171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32919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/>
                        <a:t>Тип              </a:t>
                      </a:r>
                      <a:r>
                        <a:rPr lang="ru-RU" sz="1400" dirty="0" smtClean="0"/>
                        <a:t>взаимодействия</a:t>
                      </a:r>
                      <a:endParaRPr lang="ru-RU" sz="1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Задачи педагога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Содержание действия педагога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 smtClean="0"/>
                    </a:p>
                    <a:p>
                      <a:pPr algn="ctr"/>
                      <a:r>
                        <a:rPr lang="ru-RU" sz="1600" dirty="0" smtClean="0"/>
                        <a:t>Описание педагогического действия</a:t>
                      </a:r>
                      <a:endParaRPr lang="ru-R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45364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Директивное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Направлять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Директива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Воспитатели дают конкретные указания детям о том, как действовать, предельно ограничивая область возможных ошибок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4233"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Демонстрировать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Демонстрация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Воспитатели демонстрируют образец детям, которые наблюдают за ними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94941"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Содействовать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Совместное конструирование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Воспитатели решают проблему вместе с детьми (например, конструируют домик, делают кошелёк из бумаги).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89984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Посредническое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Подтягивать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«Строительство лесов»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Воспитатели бросают «вызов» ребёнку или оказывают ему помощь, которая позволяет ему работать на грани его возможностей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76746"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Оказывать поддержку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Создание условий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Воспитатели предоставляют ребёнку помощь, необходимую ему для достижения следующего уровня функционирования (дополнительные колёсики на велосипеде, ярлыки, наглядные схемы и т.д.) 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67623"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Облегчать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Разовая помощь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Воспитатели предоставляют детям кратковременную помощь, позволяющую ребёнку выйти на следующий уровень функционирования (поддерживают велосипед рукой в момент начала движения, поправляют захват инструмента, дают недостающий материал)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76746">
                <a:tc>
                  <a:txBody>
                    <a:bodyPr/>
                    <a:lstStyle/>
                    <a:p>
                      <a:pPr algn="ctr"/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Моделировать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Моделирование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Воспитатели ненавязчиво демонстрируют желаемый способ или намекают, подсказывают, с комментариями или без них. Например, во время Утреннего сбора воспитатель моделирует, как нужно слушать друг друга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89984"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err="1" smtClean="0"/>
                        <a:t>Недирективное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Одобрять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dirty="0" smtClean="0"/>
                        <a:t>Одобрение/ подкрепление</a:t>
                      </a:r>
                      <a:endParaRPr lang="ru-RU" sz="15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Воспитатель уделяет внимание ребёнку, положительно оценивает, подбадривает и поддерживает его в том, что он делает</a:t>
                      </a:r>
                      <a:endParaRPr lang="ru-RU" sz="11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199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296</TotalTime>
  <Words>758</Words>
  <Application>Microsoft Office PowerPoint</Application>
  <PresentationFormat>Широкоэкранный</PresentationFormat>
  <Paragraphs>60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Times New Roman</vt:lpstr>
      <vt:lpstr>Trebuchet MS</vt:lpstr>
      <vt:lpstr>Wingdings 3</vt:lpstr>
      <vt:lpstr>Грань</vt:lpstr>
      <vt:lpstr>МАДОУ "Детский сад № 10 комбинированного вида» Авиастроительного  района г. Казани </vt:lpstr>
      <vt:lpstr>Адаптированная основная образовательная программа (Программа) для детей с тяжелыми нарушениями речи муниципального автономного дошкольного образовательного учреждения «Детский сад № 10 комбинированного вида» Авиастроительного  района г. Казани предназначена для педагогов, которые работают с детьми от 5 до 7 лет, имеющими тяжелые нарушения речи (ТНР). </vt:lpstr>
      <vt:lpstr>Программа разработана на два года,  с учетом:   -  основной образовательной программы дошкольного образования МАДОУ «Детский сад № 10»   - примерной адаптированной основной образовательной программы дошкольного образования для детей с тяжелыми нарушениями речи   - примерной адаптированной основной образовательной программы для детей с тяжелыми нарушениями речи с 5 до 7 лет. Н.В. Нищевой. Санкт-Петербург ДЕТСТВО-ПРЕСС, 2015.</vt:lpstr>
      <vt:lpstr>Содержание Программы в соответствии с требованиями Стандарта включает три основных раздела – целевой, содержательный и организационный. </vt:lpstr>
      <vt:lpstr>построение системы работы в группах компенсирующей направленности для детей с тяжелыми нарушениями речи в возрасте             с 5 до 7 лет, предусматривающей полную интеграцию действий всех специалистов дошкольного образовательного учреждения и родителей дошкольников. </vt:lpstr>
      <vt:lpstr>является овладение 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грамоты, что формирует психологическую готовность к обучению в школе и обеспечивает преемственность со следующей ступенью системы общего образования</vt:lpstr>
      <vt:lpstr>Образовательная деятельность в соответствии с направлениями развития ребенка, представлены в пяти образовательных областях </vt:lpstr>
      <vt:lpstr>- Центр искусств - Центр речевого развития - Центр сюжетно-ролевых игр - Центр конструирования - Музыкальный центр - Центр экспериментирования - Центр физического развития - Центр уединения и т. д.     </vt:lpstr>
      <vt:lpstr>Презентация PowerPoint</vt:lpstr>
      <vt:lpstr> 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"Детский сад №346 комбинированного вида с татарским языком воспитания и обучения" Ново-Савиновского района г. Казани </dc:title>
  <dc:creator>User</dc:creator>
  <cp:lastModifiedBy>детский сад 10</cp:lastModifiedBy>
  <cp:revision>30</cp:revision>
  <dcterms:created xsi:type="dcterms:W3CDTF">2020-02-29T13:38:26Z</dcterms:created>
  <dcterms:modified xsi:type="dcterms:W3CDTF">2021-03-17T12:01:25Z</dcterms:modified>
</cp:coreProperties>
</file>